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850106"/>
            <a:ext cx="85725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Choosing the Right Statistical Test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873197" y="2607469"/>
            <a:ext cx="539760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Framework for Making Informed Decisions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630811" y="3707606"/>
            <a:ext cx="18823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Presenter: [Your Name]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032507" y="4036219"/>
            <a:ext cx="107895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June 23, 2025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86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Three or More Dependent Groups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Is there a significant difference across three or more related measurements?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171575"/>
            <a:ext cx="4114800" cy="2514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92906" y="1278731"/>
            <a:ext cx="3900488" cy="30718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Option: Repeated Measures ANOVA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392906" y="1728788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35781" y="193595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Interval/Ratio data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1" y="2135981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subjects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1" y="233600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Normality of differences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535781" y="2536031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Sphericity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392906" y="28646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392906" y="307181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means across three or more related samples.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743450" y="1171575"/>
            <a:ext cx="4114800" cy="2514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850606" y="1278731"/>
            <a:ext cx="3900488" cy="30718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Non-parametric Alternative: Friedman test</a:t>
            </a:r>
            <a:endParaRPr lang="en-US" sz="1238" dirty="0"/>
          </a:p>
        </p:txBody>
      </p:sp>
      <p:sp>
        <p:nvSpPr>
          <p:cNvPr id="16" name="Text 13"/>
          <p:cNvSpPr/>
          <p:nvPr/>
        </p:nvSpPr>
        <p:spPr>
          <a:xfrm>
            <a:off x="4850606" y="1728788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4850606" y="1935956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assumptions for Repeated Measures ANOVA are violated.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850606" y="223599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4993481" y="2443163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Ordinal/Interval/Ratio data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4993481" y="2643188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subjects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4850606" y="2971800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4850606" y="317896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medians across three or more related samples when data are not normal.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285750" y="3829050"/>
            <a:ext cx="8572500" cy="22002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392906" y="3936206"/>
            <a:ext cx="8358188" cy="30718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Complex/Flexible Option: Mixed-effect Regression</a:t>
            </a:r>
            <a:endParaRPr lang="en-US" sz="1238" dirty="0"/>
          </a:p>
        </p:txBody>
      </p:sp>
      <p:sp>
        <p:nvSpPr>
          <p:cNvPr id="25" name="Text 22"/>
          <p:cNvSpPr/>
          <p:nvPr/>
        </p:nvSpPr>
        <p:spPr>
          <a:xfrm>
            <a:off x="392906" y="4314825"/>
            <a:ext cx="8358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392906" y="4521994"/>
            <a:ext cx="83581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When you have hierarchical or clustered data, repeated measures with missing data, or want to model individual trajectories and group effects simultaneously. 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392906" y="4936331"/>
            <a:ext cx="8358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Advantages: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1" y="5143500"/>
            <a:ext cx="8215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Very flexible and can handle various data types and distributions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535781" y="5343525"/>
            <a:ext cx="8215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accommodate missing data points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535781" y="5543550"/>
            <a:ext cx="8215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Allows for modeling of complex relationships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92906" y="5772150"/>
            <a:ext cx="83581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 This is a more advanced topic that provides greater flexibility for complex repeated measures or clustered data.</a:t>
            </a:r>
            <a:endParaRPr lang="en-US" sz="73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007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Analyzing Categorical Data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Are observed frequencies/proportions different from expected, or is there an association between categorical variables?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85750" y="1457325"/>
            <a:ext cx="4114800" cy="28575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Independent Categorical Data</a:t>
            </a:r>
            <a:endParaRPr lang="en-US" sz="1238" dirty="0"/>
          </a:p>
        </p:txBody>
      </p:sp>
      <p:sp>
        <p:nvSpPr>
          <p:cNvPr id="6" name="Shape 3"/>
          <p:cNvSpPr/>
          <p:nvPr/>
        </p:nvSpPr>
        <p:spPr>
          <a:xfrm>
            <a:off x="285750" y="1850231"/>
            <a:ext cx="4114800" cy="17573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957388"/>
            <a:ext cx="39004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Chi-square test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92906" y="2243138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1" y="245030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observations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1" y="2650331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cell counts &gt; 5 (or a reasonable proportion)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392906" y="28932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392906" y="3100388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association between two categorical variables, or goodness-of-fit for one categorical variable.</a:t>
            </a:r>
            <a:endParaRPr lang="en-US" sz="837" dirty="0"/>
          </a:p>
        </p:txBody>
      </p:sp>
      <p:sp>
        <p:nvSpPr>
          <p:cNvPr id="13" name="Shape 10"/>
          <p:cNvSpPr/>
          <p:nvPr/>
        </p:nvSpPr>
        <p:spPr>
          <a:xfrm>
            <a:off x="285750" y="3714750"/>
            <a:ext cx="4114800" cy="15573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92906" y="3821906"/>
            <a:ext cx="39004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Fisher's exact test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392906" y="4107656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535781" y="4314825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observations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392906" y="455771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392906" y="4764881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Preferred over Chi-square when expected cell counts are very low (especially in 2x2 tables).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4743450" y="1457325"/>
            <a:ext cx="4114800" cy="28575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Dependent Categorical Data</a:t>
            </a:r>
            <a:endParaRPr lang="en-US" sz="1238" dirty="0"/>
          </a:p>
        </p:txBody>
      </p:sp>
      <p:sp>
        <p:nvSpPr>
          <p:cNvPr id="20" name="Shape 17"/>
          <p:cNvSpPr/>
          <p:nvPr/>
        </p:nvSpPr>
        <p:spPr>
          <a:xfrm>
            <a:off x="4743450" y="1850231"/>
            <a:ext cx="4114800" cy="15573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4850606" y="1957388"/>
            <a:ext cx="39004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McNemar's test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4850606" y="2243138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4993481" y="245030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Paired nominal data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4850606" y="269319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4850606" y="290036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proportions in paired samples (e.g., before/after intervention on a binary outcome).</a:t>
            </a:r>
            <a:endParaRPr lang="en-US" sz="837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24" y="3550444"/>
            <a:ext cx="3180224" cy="14287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 You Run the Test: Data Exploration is Key!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Proper exploration helps ensure your test selection is appropriate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357188" cy="357188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9" y="1335881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94" y="1243013"/>
            <a:ext cx="4250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Visualizing Data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0094" y="1493044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histograms, box plots, and scatter plots to understand your data's distribution and relationships.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014538"/>
            <a:ext cx="357188" cy="357188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9" y="2107406"/>
            <a:ext cx="171450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0094" y="2014538"/>
            <a:ext cx="4250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Checking for Outliers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750094" y="2264569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and decide how to handle extreme values that may influence your results.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285750" y="2786063"/>
            <a:ext cx="357188" cy="357188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14" name="Text 9"/>
          <p:cNvSpPr/>
          <p:nvPr/>
        </p:nvSpPr>
        <p:spPr>
          <a:xfrm>
            <a:off x="750094" y="2786063"/>
            <a:ext cx="4250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Assessing Normality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0094" y="3036094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Q-Q plots and Shapiro-Wilk test to check if your data follows a normal distribution.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557588"/>
            <a:ext cx="357188" cy="357188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3650456"/>
            <a:ext cx="214313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0094" y="3557588"/>
            <a:ext cx="4250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Assessing Homogeneity of Variances</a:t>
            </a:r>
            <a:endParaRPr lang="en-US" sz="1046" dirty="0"/>
          </a:p>
        </p:txBody>
      </p:sp>
      <p:sp>
        <p:nvSpPr>
          <p:cNvPr id="19" name="Text 13"/>
          <p:cNvSpPr/>
          <p:nvPr/>
        </p:nvSpPr>
        <p:spPr>
          <a:xfrm>
            <a:off x="750094" y="3807619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Levene's test to check if different groups have similar variances.</a:t>
            </a:r>
            <a:endParaRPr lang="en-US" sz="837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1359377"/>
            <a:ext cx="3429000" cy="2624742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5429250" y="4243388"/>
            <a:ext cx="3429000" cy="6000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5"/>
          <p:cNvSpPr/>
          <p:nvPr/>
        </p:nvSpPr>
        <p:spPr>
          <a:xfrm>
            <a:off x="5429250" y="4243388"/>
            <a:ext cx="3429000" cy="6000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Visual inspection is often more informative than relying solely on statistical tests for assumptions! </a:t>
            </a:r>
            <a:endParaRPr lang="en-US" sz="942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151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Checklist for Test Selection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this checklist to guide your decision-making process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1143000" y="1243013"/>
            <a:ext cx="6858000" cy="49006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357313" y="1457325"/>
            <a:ext cx="65094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6742388" y="1457325"/>
            <a:ext cx="104429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Your Response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1357313" y="2021681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3929063" y="2021681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929063" y="2021681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are you trying to find out?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1357313" y="2507456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Number of Variables/Groups: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3929063" y="2507456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929063" y="2507456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many are involved?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1357313" y="2993231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Variable Type(s):</a:t>
            </a:r>
            <a:endParaRPr lang="en-US" sz="942" dirty="0"/>
          </a:p>
        </p:txBody>
      </p:sp>
      <p:sp>
        <p:nvSpPr>
          <p:cNvPr id="15" name="Shape 12"/>
          <p:cNvSpPr/>
          <p:nvPr/>
        </p:nvSpPr>
        <p:spPr>
          <a:xfrm>
            <a:off x="3929063" y="2993231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929063" y="2993231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Nominal, Ordinal, Interval, Ratio?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1357313" y="3479006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Observations:</a:t>
            </a:r>
            <a:endParaRPr lang="en-US" sz="942" dirty="0"/>
          </a:p>
        </p:txBody>
      </p:sp>
      <p:sp>
        <p:nvSpPr>
          <p:cNvPr id="18" name="Shape 15"/>
          <p:cNvSpPr/>
          <p:nvPr/>
        </p:nvSpPr>
        <p:spPr>
          <a:xfrm>
            <a:off x="3929063" y="3479006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3929063" y="3479006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Paired or Independent?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1357313" y="3964781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Distribution:</a:t>
            </a:r>
            <a:endParaRPr lang="en-US" sz="942" dirty="0"/>
          </a:p>
        </p:txBody>
      </p:sp>
      <p:sp>
        <p:nvSpPr>
          <p:cNvPr id="21" name="Shape 18"/>
          <p:cNvSpPr/>
          <p:nvPr/>
        </p:nvSpPr>
        <p:spPr>
          <a:xfrm>
            <a:off x="3929063" y="3964781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3929063" y="3964781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 or non-normal?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1357313" y="4450556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 Met?</a:t>
            </a:r>
            <a:endParaRPr lang="en-US" sz="942" dirty="0"/>
          </a:p>
        </p:txBody>
      </p:sp>
      <p:sp>
        <p:nvSpPr>
          <p:cNvPr id="24" name="Shape 21"/>
          <p:cNvSpPr/>
          <p:nvPr/>
        </p:nvSpPr>
        <p:spPr>
          <a:xfrm>
            <a:off x="3929063" y="4450556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3929063" y="4450556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Yes/No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1357313" y="4936331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Chosen Test:</a:t>
            </a:r>
            <a:endParaRPr lang="en-US" sz="942" dirty="0"/>
          </a:p>
        </p:txBody>
      </p:sp>
      <p:sp>
        <p:nvSpPr>
          <p:cNvPr id="27" name="Shape 24"/>
          <p:cNvSpPr/>
          <p:nvPr/>
        </p:nvSpPr>
        <p:spPr>
          <a:xfrm>
            <a:off x="3929063" y="4936331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3929063" y="4936331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above criteria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1357313" y="5422106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Alternative Test (if needed):</a:t>
            </a:r>
            <a:endParaRPr lang="en-US" sz="942" dirty="0"/>
          </a:p>
        </p:txBody>
      </p:sp>
      <p:sp>
        <p:nvSpPr>
          <p:cNvPr id="30" name="Shape 27"/>
          <p:cNvSpPr/>
          <p:nvPr/>
        </p:nvSpPr>
        <p:spPr>
          <a:xfrm>
            <a:off x="3929063" y="5422106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3929063" y="5422106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 assumptions not met</a:t>
            </a:r>
            <a:endParaRPr lang="en-US" sz="942" dirty="0"/>
          </a:p>
        </p:txBody>
      </p:sp>
      <p:sp>
        <p:nvSpPr>
          <p:cNvPr id="32" name="Text 29"/>
          <p:cNvSpPr/>
          <p:nvPr/>
        </p:nvSpPr>
        <p:spPr>
          <a:xfrm>
            <a:off x="285750" y="6243638"/>
            <a:ext cx="8572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checklist can be used as a printable handout for future reference.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4189" y="892969"/>
            <a:ext cx="283562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 You!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714500" y="1950244"/>
            <a:ext cx="57150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taking the time to learn about selecting the right statistical test for your research needs. 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3643061" y="3307556"/>
            <a:ext cx="185784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Any Questions?</a:t>
            </a:r>
            <a:endParaRPr lang="en-US" sz="202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4357688" y="3907631"/>
            <a:ext cx="42862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Does Test Selection Matter?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44773"/>
            <a:ext cx="214313" cy="107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219" y="885825"/>
            <a:ext cx="439083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Drawing accurate conclusions from your research data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16261"/>
            <a:ext cx="214313" cy="1071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7219" y="1357313"/>
            <a:ext cx="4607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Avoiding misleading results that could lead to incorrect interpretations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09205"/>
            <a:ext cx="214313" cy="1071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7219" y="2050256"/>
            <a:ext cx="38932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Ensuring research validity and scientific integrity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680692"/>
            <a:ext cx="267891" cy="1071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60797" y="2521744"/>
            <a:ext cx="419712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Ethical considerations in data analysis and reporting</a:t>
            </a:r>
            <a:endParaRPr lang="en-US" sz="13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0" y="2248579"/>
            <a:ext cx="3429000" cy="1203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Questions Before Choosing a Test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885825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992981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your research question?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285875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 there a difference? Is there a relationship? Is there an effect over time?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285750" y="1764506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6"/>
          <p:cNvSpPr/>
          <p:nvPr/>
        </p:nvSpPr>
        <p:spPr>
          <a:xfrm>
            <a:off x="285750" y="1764506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0" name="Text 7"/>
          <p:cNvSpPr/>
          <p:nvPr/>
        </p:nvSpPr>
        <p:spPr>
          <a:xfrm>
            <a:off x="428625" y="1871663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type of data do you have?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28625" y="2164556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Nominal, Ordinal, Interval, Ratio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285750" y="2643188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285750" y="2643188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4" name="Text 11"/>
          <p:cNvSpPr/>
          <p:nvPr/>
        </p:nvSpPr>
        <p:spPr>
          <a:xfrm>
            <a:off x="428625" y="2750344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many groups/variables are you comparing?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28625" y="3043238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Two, three+, paired, independent</a:t>
            </a:r>
            <a:endParaRPr lang="en-US" sz="942" dirty="0"/>
          </a:p>
        </p:txBody>
      </p:sp>
      <p:sp>
        <p:nvSpPr>
          <p:cNvPr id="16" name="Shape 13"/>
          <p:cNvSpPr/>
          <p:nvPr/>
        </p:nvSpPr>
        <p:spPr>
          <a:xfrm>
            <a:off x="285750" y="3521869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285750" y="3521869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8" name="Text 15"/>
          <p:cNvSpPr/>
          <p:nvPr/>
        </p:nvSpPr>
        <p:spPr>
          <a:xfrm>
            <a:off x="428625" y="3629025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Are your data normally distributed?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28625" y="3921919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vs. Non-parametric</a:t>
            </a:r>
            <a:endParaRPr lang="en-US" sz="942" dirty="0"/>
          </a:p>
        </p:txBody>
      </p:sp>
      <p:sp>
        <p:nvSpPr>
          <p:cNvPr id="20" name="Shape 17"/>
          <p:cNvSpPr/>
          <p:nvPr/>
        </p:nvSpPr>
        <p:spPr>
          <a:xfrm>
            <a:off x="285750" y="4400550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8"/>
          <p:cNvSpPr/>
          <p:nvPr/>
        </p:nvSpPr>
        <p:spPr>
          <a:xfrm>
            <a:off x="285750" y="4400550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22" name="Text 19"/>
          <p:cNvSpPr/>
          <p:nvPr/>
        </p:nvSpPr>
        <p:spPr>
          <a:xfrm>
            <a:off x="428625" y="4507706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Are your observations independent?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428625" y="4800600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vs. Dependent samples</a:t>
            </a:r>
            <a:endParaRPr lang="en-US" sz="942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625705"/>
            <a:ext cx="3429000" cy="2449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57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Data with Examples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Understanding the four levels of measurement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3857625" cy="8572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92906" y="1350169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Nominal Data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92906" y="1635919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Categorical data with no inherent order or ranking.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392906" y="1843088"/>
            <a:ext cx="36433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Gender, Blood type, Ethnicity, Colors, Yes/No responses</a:t>
            </a:r>
            <a:endParaRPr lang="en-US" sz="732" dirty="0"/>
          </a:p>
        </p:txBody>
      </p:sp>
      <p:sp>
        <p:nvSpPr>
          <p:cNvPr id="9" name="Shape 6"/>
          <p:cNvSpPr/>
          <p:nvPr/>
        </p:nvSpPr>
        <p:spPr>
          <a:xfrm>
            <a:off x="285750" y="2207419"/>
            <a:ext cx="3857625" cy="117871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392906" y="2314575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 Data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92906" y="260032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Categorical data with a clear order or ranking, but intervals between values may not be equal.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392906" y="2978944"/>
            <a:ext cx="36433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Education level, Satisfaction ratings, Likert scales (1-5), Medal rankings (Gold, Silver, Bronze)</a:t>
            </a:r>
            <a:endParaRPr lang="en-US" sz="732" dirty="0"/>
          </a:p>
        </p:txBody>
      </p:sp>
      <p:sp>
        <p:nvSpPr>
          <p:cNvPr id="13" name="Shape 10"/>
          <p:cNvSpPr/>
          <p:nvPr/>
        </p:nvSpPr>
        <p:spPr>
          <a:xfrm>
            <a:off x="285750" y="3493294"/>
            <a:ext cx="3857625" cy="10287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92906" y="3600450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 Data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392906" y="3886200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Numerical data with equal intervals between values, but no true zero point.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392906" y="4264819"/>
            <a:ext cx="36433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Temperature in Celsius/Fahrenheit, Calendar dates, IQ scores, pH scale</a:t>
            </a:r>
            <a:endParaRPr lang="en-US" sz="732" dirty="0"/>
          </a:p>
        </p:txBody>
      </p:sp>
      <p:sp>
        <p:nvSpPr>
          <p:cNvPr id="17" name="Shape 14"/>
          <p:cNvSpPr/>
          <p:nvPr/>
        </p:nvSpPr>
        <p:spPr>
          <a:xfrm>
            <a:off x="285750" y="4629150"/>
            <a:ext cx="3857625" cy="10287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392906" y="4736306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Ratio Data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392906" y="5022056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Numerical data with equal intervals and a true zero point, allowing for meaningful ratios.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392906" y="5400675"/>
            <a:ext cx="36433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Height, Weight, Age, Income, Time, Distance, Temperature in Kelvin</a:t>
            </a:r>
            <a:endParaRPr lang="en-US" sz="732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64298"/>
            <a:ext cx="4286250" cy="30864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007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Distribution?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Understanding how data is spread and shaped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3857625" cy="10572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394817"/>
            <a:ext cx="1156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44237" y="1394817"/>
            <a:ext cx="7629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distribution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1307167" y="1394817"/>
            <a:ext cx="23341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the pattern of variation in a dataset,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428625" y="1587698"/>
            <a:ext cx="33485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showing how frequently different values occur and how 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28625" y="1780580"/>
            <a:ext cx="328425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they are spread out. It helps us understand the central 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428625" y="1973461"/>
            <a:ext cx="26346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tendency, variability, and shape of our data. 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285750" y="2514600"/>
            <a:ext cx="3857625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392906" y="2743200"/>
            <a:ext cx="285750" cy="285750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14" name="Text 11"/>
          <p:cNvSpPr/>
          <p:nvPr/>
        </p:nvSpPr>
        <p:spPr>
          <a:xfrm>
            <a:off x="785813" y="2621756"/>
            <a:ext cx="3250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 Distribution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785813" y="2850356"/>
            <a:ext cx="325040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Symmetrical, bell-shaped curve with most values clustering around the mean. Example: Heights in a population.</a:t>
            </a:r>
            <a:endParaRPr lang="en-US" sz="732" dirty="0"/>
          </a:p>
        </p:txBody>
      </p:sp>
      <p:sp>
        <p:nvSpPr>
          <p:cNvPr id="16" name="Shape 13"/>
          <p:cNvSpPr/>
          <p:nvPr/>
        </p:nvSpPr>
        <p:spPr>
          <a:xfrm>
            <a:off x="285750" y="3364706"/>
            <a:ext cx="3857625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392906" y="3593306"/>
            <a:ext cx="285750" cy="285750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3664744"/>
            <a:ext cx="142875" cy="14287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85813" y="3471863"/>
            <a:ext cx="3250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Skewed Distribution</a:t>
            </a:r>
            <a:endParaRPr lang="en-US" sz="942" dirty="0"/>
          </a:p>
        </p:txBody>
      </p:sp>
      <p:sp>
        <p:nvSpPr>
          <p:cNvPr id="20" name="Text 16"/>
          <p:cNvSpPr/>
          <p:nvPr/>
        </p:nvSpPr>
        <p:spPr>
          <a:xfrm>
            <a:off x="785813" y="3700463"/>
            <a:ext cx="325040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Asymmetrical with a longer tail on one side. Can be right-skewed (positive) or left-skewed (negative). Example: Income distribution.</a:t>
            </a:r>
            <a:endParaRPr lang="en-US" sz="732" dirty="0"/>
          </a:p>
        </p:txBody>
      </p:sp>
      <p:sp>
        <p:nvSpPr>
          <p:cNvPr id="21" name="Shape 17"/>
          <p:cNvSpPr/>
          <p:nvPr/>
        </p:nvSpPr>
        <p:spPr>
          <a:xfrm>
            <a:off x="285750" y="4214813"/>
            <a:ext cx="3857625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8"/>
          <p:cNvSpPr/>
          <p:nvPr/>
        </p:nvSpPr>
        <p:spPr>
          <a:xfrm>
            <a:off x="392906" y="4443413"/>
            <a:ext cx="285750" cy="285750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4514850"/>
            <a:ext cx="142875" cy="142875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85813" y="4321969"/>
            <a:ext cx="3250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Bimodal Distribution</a:t>
            </a:r>
            <a:endParaRPr lang="en-US" sz="942" dirty="0"/>
          </a:p>
        </p:txBody>
      </p:sp>
      <p:sp>
        <p:nvSpPr>
          <p:cNvPr id="25" name="Text 20"/>
          <p:cNvSpPr/>
          <p:nvPr/>
        </p:nvSpPr>
        <p:spPr>
          <a:xfrm>
            <a:off x="785813" y="4550569"/>
            <a:ext cx="325040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Has two peaks, indicating two different clusters or subgroups in the data. Example: Exam scores from two different classes.</a:t>
            </a:r>
            <a:endParaRPr lang="en-US" sz="732" dirty="0"/>
          </a:p>
        </p:txBody>
      </p:sp>
      <p:sp>
        <p:nvSpPr>
          <p:cNvPr id="26" name="Shape 21"/>
          <p:cNvSpPr/>
          <p:nvPr/>
        </p:nvSpPr>
        <p:spPr>
          <a:xfrm>
            <a:off x="285750" y="5064919"/>
            <a:ext cx="3857625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7" name="Shape 22"/>
          <p:cNvSpPr/>
          <p:nvPr/>
        </p:nvSpPr>
        <p:spPr>
          <a:xfrm>
            <a:off x="392906" y="5293519"/>
            <a:ext cx="285750" cy="285750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3" y="5364956"/>
            <a:ext cx="125016" cy="1428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85813" y="5172075"/>
            <a:ext cx="3250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Uniform Distribution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785813" y="5400675"/>
            <a:ext cx="325040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values occur with equal frequency. Example: Random number generator between 1-10.</a:t>
            </a:r>
            <a:endParaRPr lang="en-US" sz="732" dirty="0"/>
          </a:p>
        </p:txBody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92461"/>
            <a:ext cx="4286250" cy="3115763"/>
          </a:xfrm>
          <a:prstGeom prst="rect">
            <a:avLst/>
          </a:prstGeom>
        </p:spPr>
      </p:pic>
      <p:sp>
        <p:nvSpPr>
          <p:cNvPr id="32" name="Shape 25"/>
          <p:cNvSpPr/>
          <p:nvPr/>
        </p:nvSpPr>
        <p:spPr>
          <a:xfrm>
            <a:off x="4572000" y="4600575"/>
            <a:ext cx="4286250" cy="485775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33" name="Shape 26"/>
          <p:cNvSpPr/>
          <p:nvPr/>
        </p:nvSpPr>
        <p:spPr>
          <a:xfrm>
            <a:off x="4572000" y="4600575"/>
            <a:ext cx="21431" cy="48577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34" name="Text 27"/>
          <p:cNvSpPr/>
          <p:nvPr/>
        </p:nvSpPr>
        <p:spPr>
          <a:xfrm>
            <a:off x="4572000" y="4600575"/>
            <a:ext cx="4286250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shape of your data's distribution helps determine which statistical tests are appropriate to use. Parametric tests typically assume a normal distribution. 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65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Statistical Test Selection Flowchart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roadmap to guide your decision-making process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54" y="1510903"/>
            <a:ext cx="2979893" cy="35361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5750" y="5386388"/>
            <a:ext cx="85725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flowchart provides a high-level overview of the decision points for selecting the appropriate statistical test.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57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Two Independent Groups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Is there a significant difference between two unrelated groups?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14800" cy="39290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385888"/>
            <a:ext cx="3829050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Option: Student's t-test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943100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22074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Interval/Ratio data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24360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71500" y="26646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Normality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28932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Homogeneity of variances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28625" y="330041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28625" y="3564731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means of two independent groups.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4743450" y="1243013"/>
            <a:ext cx="4114800" cy="39290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886325" y="1385888"/>
            <a:ext cx="3829050" cy="600075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Non-parametric Alternative: Mann-Whitney U test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886325" y="2200275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4886325" y="2464594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assumptions for t-test are violated (especially normality/homogeneity).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4886325" y="3028950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5029200" y="329326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Ordinal/Interval/Ratio data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5029200" y="352186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4886325" y="392906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4886325" y="4193381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medians (or distributions) of two independent groups when data are not normal or are ordinal.</a:t>
            </a:r>
            <a:endParaRPr lang="en-US" sz="9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57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Two Dependent (Paired) Groups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Is there a significant difference between two related measurements?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14800" cy="39290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385888"/>
            <a:ext cx="3829050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Option: Paired t-test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943100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22074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Interval/Ratio data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24360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pairs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71500" y="26646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Normality of the differences between pairs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428625" y="307181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28625" y="3336131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means of two paired samples.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28625" y="3636169"/>
            <a:ext cx="3829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Pre/post measurements, matched pairs, repeated measures on same subjects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743450" y="1243013"/>
            <a:ext cx="4114800" cy="39290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886325" y="1385888"/>
            <a:ext cx="3829050" cy="600075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Non-parametric Alternative: Wilcoxon signed-rank test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886325" y="2200275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4886325" y="2464594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assumptions for paired t-test are violated (especially normality of differences).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4886325" y="3028950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5029200" y="329326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Ordinal/Interval/Ratio data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5029200" y="352186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pairs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4886325" y="392906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4886325" y="4193381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medians (or distributions) of two paired samples when data are not normal or are ordinal.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57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Three or More Independent Groups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Is there a significant difference among three or more unrelated groups?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14800" cy="39290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385888"/>
            <a:ext cx="3829050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Option: One-way ANOVA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943100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22074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Interval/Ratio data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24360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71500" y="26646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Normality within groups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28932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Homogeneity of variances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28625" y="330041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28625" y="3564731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means of three or more independent groups.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428625" y="3936206"/>
            <a:ext cx="3829050" cy="485775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15" name="Shape 12"/>
          <p:cNvSpPr/>
          <p:nvPr/>
        </p:nvSpPr>
        <p:spPr>
          <a:xfrm>
            <a:off x="428625" y="3936206"/>
            <a:ext cx="21431" cy="48577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6" name="Text 13"/>
          <p:cNvSpPr/>
          <p:nvPr/>
        </p:nvSpPr>
        <p:spPr>
          <a:xfrm>
            <a:off x="428625" y="3936206"/>
            <a:ext cx="3829050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 If ANOVA shows significance, post-hoc tests (e.g., Tukey's HSD) are needed to determine which specific groups differ.</a:t>
            </a:r>
            <a:endParaRPr lang="en-US" sz="837" dirty="0"/>
          </a:p>
        </p:txBody>
      </p:sp>
      <p:sp>
        <p:nvSpPr>
          <p:cNvPr id="17" name="Shape 14"/>
          <p:cNvSpPr/>
          <p:nvPr/>
        </p:nvSpPr>
        <p:spPr>
          <a:xfrm>
            <a:off x="4743450" y="1243013"/>
            <a:ext cx="4114800" cy="39290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886325" y="1385888"/>
            <a:ext cx="3829050" cy="600075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Non-parametric Alternative: Kruskal-Wallis H test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886325" y="2200275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4886325" y="2464594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assumptions for ANOVA are violated (especially normality/homogeneity).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4886325" y="3028950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5029200" y="329326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Ordinal/Interval/Ratio data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5029200" y="352186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4886325" y="392906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4886325" y="4193381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medians (or distributions) of three or more independent groups when data are not normal or are ordinal.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2025-07-08T05:58:07Z</dcterms:created>
  <dcterms:modified xsi:type="dcterms:W3CDTF">2025-07-08T05:58:07Z</dcterms:modified>
</cp:coreProperties>
</file>